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39"/>
  </p:notesMasterIdLst>
  <p:handoutMasterIdLst>
    <p:handoutMasterId r:id="rId40"/>
  </p:handoutMasterIdLst>
  <p:sldIdLst>
    <p:sldId id="2076138237" r:id="rId2"/>
    <p:sldId id="2147469882" r:id="rId3"/>
    <p:sldId id="2051" r:id="rId4"/>
    <p:sldId id="2076138243" r:id="rId5"/>
    <p:sldId id="2076138251" r:id="rId6"/>
    <p:sldId id="2076138254" r:id="rId7"/>
    <p:sldId id="2076138256" r:id="rId8"/>
    <p:sldId id="2147469879" r:id="rId9"/>
    <p:sldId id="2076138255" r:id="rId10"/>
    <p:sldId id="2147469884" r:id="rId11"/>
    <p:sldId id="2147469885" r:id="rId12"/>
    <p:sldId id="2076138731" r:id="rId13"/>
    <p:sldId id="2076138252" r:id="rId14"/>
    <p:sldId id="2147469877" r:id="rId15"/>
    <p:sldId id="2076138258" r:id="rId16"/>
    <p:sldId id="2147469880" r:id="rId17"/>
    <p:sldId id="2076138257" r:id="rId18"/>
    <p:sldId id="2147469871" r:id="rId19"/>
    <p:sldId id="2147469866" r:id="rId20"/>
    <p:sldId id="2147469872" r:id="rId21"/>
    <p:sldId id="2147469874" r:id="rId22"/>
    <p:sldId id="2147468696" r:id="rId23"/>
    <p:sldId id="2147468699" r:id="rId24"/>
    <p:sldId id="2147468706" r:id="rId25"/>
    <p:sldId id="2147468700" r:id="rId26"/>
    <p:sldId id="2147468708" r:id="rId27"/>
    <p:sldId id="2147468701" r:id="rId28"/>
    <p:sldId id="2147468702" r:id="rId29"/>
    <p:sldId id="2147468703" r:id="rId30"/>
    <p:sldId id="2147469881" r:id="rId31"/>
    <p:sldId id="2147468707" r:id="rId32"/>
    <p:sldId id="2147469865" r:id="rId33"/>
    <p:sldId id="2147469864" r:id="rId34"/>
    <p:sldId id="2147469878" r:id="rId35"/>
    <p:sldId id="2147469863" r:id="rId36"/>
    <p:sldId id="2147469883" r:id="rId37"/>
    <p:sldId id="207613823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1"/>
            <p14:sldId id="2076138254"/>
            <p14:sldId id="2076138256"/>
            <p14:sldId id="2147469879"/>
            <p14:sldId id="2076138255"/>
            <p14:sldId id="2147469884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8"/>
            <p14:sldId id="2147469880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78"/>
    <a:srgbClr val="4472C4"/>
    <a:srgbClr val="50E6FF"/>
    <a:srgbClr val="D83B01"/>
    <a:srgbClr val="323F60"/>
    <a:srgbClr val="EAE4DC"/>
    <a:srgbClr val="E6E6E6"/>
    <a:srgbClr val="D59DFF"/>
    <a:srgbClr val="770180"/>
    <a:srgbClr val="FF9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566" dt="2022-02-09T16:02:22.4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7" autoAdjust="0"/>
  </p:normalViewPr>
  <p:slideViewPr>
    <p:cSldViewPr snapToGrid="0">
      <p:cViewPr varScale="1">
        <p:scale>
          <a:sx n="116" d="100"/>
          <a:sy n="116" d="100"/>
        </p:scale>
        <p:origin x="720" y="9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b="1" dirty="0"/>
            <a:t>Power BI integration in Model-Driven Power Apps/Dynamics 365 CE</a:t>
          </a:r>
          <a:endParaRPr lang="en-US" dirty="0"/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Supported scenarios</a:t>
          </a: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A24F672D-7FCF-45E8-9FC4-CFA3E714C56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Focus on system dashboards &amp; main forms integration</a:t>
          </a:r>
        </a:p>
      </dgm:t>
    </dgm:pt>
    <dgm:pt modelId="{A1A9FC8A-F4BA-4077-A76B-4E7FBED475DF}" type="parTrans" cxnId="{4E698B68-4A11-4C66-8543-5A062F25E456}">
      <dgm:prSet/>
      <dgm:spPr/>
      <dgm:t>
        <a:bodyPr/>
        <a:lstStyle/>
        <a:p>
          <a:endParaRPr lang="en-US"/>
        </a:p>
      </dgm:t>
    </dgm:pt>
    <dgm:pt modelId="{FB41BAE6-1B09-4DA4-8BDF-AC440B11FB87}" type="sibTrans" cxnId="{4E698B68-4A11-4C66-8543-5A062F25E456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b="1" dirty="0"/>
            <a:t>Reporting options on Dataverse data</a:t>
          </a:r>
          <a:endParaRPr lang="en-US" dirty="0"/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b="1"/>
            <a:t>Connecting Power BI to Dataverse</a:t>
          </a:r>
          <a:endParaRPr lang="en-US"/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9F50BD93-6980-4C72-A3A4-D20EF84C231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</dgm:t>
    </dgm:pt>
    <dgm:pt modelId="{2A3C0A69-487E-4B00-824B-7382F4372AEC}" type="parTrans" cxnId="{57AD0991-DE65-4598-9FBC-55EADE61AB04}">
      <dgm:prSet/>
      <dgm:spPr/>
      <dgm:t>
        <a:bodyPr/>
        <a:lstStyle/>
        <a:p>
          <a:endParaRPr lang="en-US"/>
        </a:p>
      </dgm:t>
    </dgm:pt>
    <dgm:pt modelId="{7F11EAEF-59CF-4824-AEF9-9845DC515E61}" type="sibTrans" cxnId="{57AD0991-DE65-4598-9FBC-55EADE61AB04}">
      <dgm:prSet/>
      <dgm:spPr/>
      <dgm:t>
        <a:bodyPr/>
        <a:lstStyle/>
        <a:p>
          <a:endParaRPr lang="en-US"/>
        </a:p>
      </dgm:t>
    </dgm:pt>
    <dgm:pt modelId="{93D5753B-E1C8-460D-88F2-6B9744D015F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gm:t>
    </dgm:pt>
    <dgm:pt modelId="{D7D5F286-F22F-46EA-AF15-0265979D247B}" type="parTrans" cxnId="{3E286904-19AF-4430-98E8-26A91EAC50E0}">
      <dgm:prSet/>
      <dgm:spPr/>
      <dgm:t>
        <a:bodyPr/>
        <a:lstStyle/>
        <a:p>
          <a:endParaRPr lang="en-US"/>
        </a:p>
      </dgm:t>
    </dgm:pt>
    <dgm:pt modelId="{1C1561AD-F78C-4129-9A92-4168F55C93E1}" type="sibTrans" cxnId="{3E286904-19AF-4430-98E8-26A91EAC50E0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b="1"/>
            <a:t>Resources</a:t>
          </a:r>
          <a:endParaRPr lang="en-US"/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BE4F1B5A-4F65-45CB-AB86-0082103CD2F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gm:t>
    </dgm:pt>
    <dgm:pt modelId="{8D125EB6-25A9-4190-AAED-6A2CBFE815FD}" type="parTrans" cxnId="{88964BF7-335A-428D-ABFC-7526F473917E}">
      <dgm:prSet/>
      <dgm:spPr/>
      <dgm:t>
        <a:bodyPr/>
        <a:lstStyle/>
        <a:p>
          <a:endParaRPr lang="en-US"/>
        </a:p>
      </dgm:t>
    </dgm:pt>
    <dgm:pt modelId="{FAAF1BEF-76D4-4E3A-9F7E-55BFE018CCDF}" type="sibTrans" cxnId="{88964BF7-335A-428D-ABFC-7526F473917E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3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3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3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E286904-19AF-4430-98E8-26A91EAC50E0}" srcId="{1DD11958-7882-4ADE-B4F4-8AF62D3E04EF}" destId="{93D5753B-E1C8-460D-88F2-6B9744D015F2}" srcOrd="2" destOrd="0" parTransId="{D7D5F286-F22F-46EA-AF15-0265979D247B}" sibTransId="{1C1561AD-F78C-4129-9A92-4168F55C93E1}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4E698B68-4A11-4C66-8543-5A062F25E456}" srcId="{6C3A30BF-02E7-4135-8111-82D5CB5593CD}" destId="{A24F672D-7FCF-45E8-9FC4-CFA3E714C56B}" srcOrd="1" destOrd="0" parTransId="{A1A9FC8A-F4BA-4077-A76B-4E7FBED475DF}" sibTransId="{FB41BAE6-1B09-4DA4-8BDF-AC440B11FB87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0740EB54-146C-4D28-AB47-C2E75A4682C5}" type="presOf" srcId="{9F50BD93-6980-4C72-A3A4-D20EF84C2313}" destId="{FFBC07C7-CE82-4170-A8A6-97D20F61AFCC}" srcOrd="0" destOrd="1" presId="urn:microsoft.com/office/officeart/2005/8/layout/vList2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32D8B285-348C-4AA9-AF69-850BBFD186CB}" type="presOf" srcId="{BE4F1B5A-4F65-45CB-AB86-0082103CD2FA}" destId="{4AE36618-AD09-48D6-B3AC-7FDDBBCCD97F}" srcOrd="0" destOrd="1" presId="urn:microsoft.com/office/officeart/2005/8/layout/vList2"/>
    <dgm:cxn modelId="{71DE568C-3404-446A-9509-DA47F75AE1AF}" srcId="{D57D0E17-6D5E-4689-B3C4-D6731744AE44}" destId="{3BEF76BB-8B2F-440F-9772-A3F4B8FB4F92}" srcOrd="3" destOrd="0" parTransId="{C331501E-FA32-416D-8E2E-DC733B2234B8}" sibTransId="{7048706F-527B-4F62-8C1B-9A627C9B6E3C}"/>
    <dgm:cxn modelId="{57AD0991-DE65-4598-9FBC-55EADE61AB04}" srcId="{1DD11958-7882-4ADE-B4F4-8AF62D3E04EF}" destId="{9F50BD93-6980-4C72-A3A4-D20EF84C2313}" srcOrd="1" destOrd="0" parTransId="{2A3C0A69-487E-4B00-824B-7382F4372AEC}" sibTransId="{7F11EAEF-59CF-4824-AEF9-9845DC515E61}"/>
    <dgm:cxn modelId="{5E6C40A8-A45C-4871-9883-C7D9ECCB7227}" type="presOf" srcId="{93D5753B-E1C8-460D-88F2-6B9744D015F2}" destId="{FFBC07C7-CE82-4170-A8A6-97D20F61AFCC}" srcOrd="0" destOrd="2" presId="urn:microsoft.com/office/officeart/2005/8/layout/vList2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D75EA2D4-3B0F-4623-90FC-3349454E5ED2}" type="presOf" srcId="{A24F672D-7FCF-45E8-9FC4-CFA3E714C56B}" destId="{BD55E28B-52B8-49BB-9325-39203CD0DA76}" srcOrd="0" destOrd="1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88964BF7-335A-428D-ABFC-7526F473917E}" srcId="{8C6D33FA-C449-4D95-BD05-5951603A53BC}" destId="{BE4F1B5A-4F65-45CB-AB86-0082103CD2FA}" srcOrd="1" destOrd="0" parTransId="{8D125EB6-25A9-4190-AAED-6A2CBFE815FD}" sibTransId="{FAAF1BEF-76D4-4E3A-9F7E-55BFE018CCDF}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40C861A2-B3F5-4C0B-A279-B9FA510EE135}" type="presParOf" srcId="{46B80207-90B1-4E6E-87F6-7818081C7770}" destId="{D6FBD6E0-F8B0-4646-ABB9-8DB5A5BF33B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/>
            <a:t>Scheduled refreshes of medium-sized datasets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/>
            <a:t>Faster rendering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	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ABE010E-7E90-47A5-B914-5F70365FE648}" type="presOf" srcId="{F8213704-A378-4503-9E10-8FFD1D7B21FA}" destId="{79A1CF63-3146-4A33-B231-5F6A64C1547A}" srcOrd="0" destOrd="0" presId="urn:microsoft.com/office/officeart/2005/8/layout/list1"/>
    <dgm:cxn modelId="{D3C75B15-A87C-4F7C-9548-7DBCD1DB0DFA}" type="presOf" srcId="{712CDA56-7553-4CB4-8A3F-463158474688}" destId="{48672B13-CAD5-4450-B70F-139416E8DF9E}" srcOrd="0" destOrd="0" presId="urn:microsoft.com/office/officeart/2005/8/layout/list1"/>
    <dgm:cxn modelId="{EDC2FC19-215D-4012-9EF1-0BC31A5D43B6}" type="presOf" srcId="{A4CDAC3F-B806-4127-A611-D5583FC1F128}" destId="{FD2B0668-7B51-4673-B7F9-24386A9B7757}" srcOrd="1" destOrd="0" presId="urn:microsoft.com/office/officeart/2005/8/layout/list1"/>
    <dgm:cxn modelId="{67A6071B-B4B2-4459-97DA-5A8A2D07F1C5}" type="presOf" srcId="{D2CC4D1C-CC4A-4827-BA05-F2ECC11C5466}" destId="{DE9B6C1E-EE0D-4B6B-BB4A-402B30D017CE}" srcOrd="1" destOrd="0" presId="urn:microsoft.com/office/officeart/2005/8/layout/list1"/>
    <dgm:cxn modelId="{BDE1C326-23BD-4CE5-8AB6-425B917BE441}" srcId="{F8213704-A378-4503-9E10-8FFD1D7B21FA}" destId="{ECE70297-E82E-41AC-81E3-DE650C4CB0B5}" srcOrd="0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0" destOrd="0" parTransId="{FEA5EDF6-7047-42C1-B701-8027760FABAA}" sibTransId="{1FD57897-13DF-4F86-82BD-8B45FFBC7DCD}"/>
    <dgm:cxn modelId="{6D74DC2F-8E18-4D78-A3FD-A73AAAFB0687}" type="presOf" srcId="{2D3D3183-A389-477E-BF11-E2071CABB5F8}" destId="{75A242C3-5E9E-44C1-B987-BD8143272D60}" srcOrd="0" destOrd="1" presId="urn:microsoft.com/office/officeart/2005/8/layout/list1"/>
    <dgm:cxn modelId="{0956AD35-2B2A-4457-9760-0734FEBDF7A5}" type="presOf" srcId="{7AA673F5-D4DD-41FB-9992-E7BFF9A2C56A}" destId="{48672B13-CAD5-4450-B70F-139416E8DF9E}" srcOrd="0" destOrd="1" presId="urn:microsoft.com/office/officeart/2005/8/layout/list1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2AC42E9A-5EB2-4460-A629-12EF1428E586}" type="presOf" srcId="{D2CC4D1C-CC4A-4827-BA05-F2ECC11C5466}" destId="{67AC7B7F-8976-48B3-BFB5-74795BECD0C2}" srcOrd="0" destOrd="0" presId="urn:microsoft.com/office/officeart/2005/8/layout/list1"/>
    <dgm:cxn modelId="{175CE39A-262E-476E-B379-B1A52755653E}" type="presOf" srcId="{A4CDAC3F-B806-4127-A611-D5583FC1F128}" destId="{48F40F50-26DE-4214-B8BE-95E5918DBDBA}" srcOrd="0" destOrd="0" presId="urn:microsoft.com/office/officeart/2005/8/layout/list1"/>
    <dgm:cxn modelId="{74D3AF9B-A04E-4039-87DB-6CD834B6AF1F}" srcId="{F8213704-A378-4503-9E10-8FFD1D7B21FA}" destId="{2D3D3183-A389-477E-BF11-E2071CABB5F8}" srcOrd="1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DA6B92D4-885D-447F-B8F3-61EAA3CF9243}" srcId="{A4CDAC3F-B806-4127-A611-D5583FC1F128}" destId="{7AA673F5-D4DD-41FB-9992-E7BFF9A2C56A}" srcOrd="1" destOrd="0" parTransId="{1C8754D7-9F84-4166-A1D1-CA6A92C9F905}" sibTransId="{BA47A6BC-B0E3-4253-A4D1-AA81CF702046}"/>
    <dgm:cxn modelId="{376343DC-F05A-434F-9CE4-C8B2D98D50FF}" type="presOf" srcId="{ECE70297-E82E-41AC-81E3-DE650C4CB0B5}" destId="{75A242C3-5E9E-44C1-B987-BD8143272D60}" srcOrd="0" destOrd="0" presId="urn:microsoft.com/office/officeart/2005/8/layout/list1"/>
    <dgm:cxn modelId="{52D39DEE-2EFA-4A98-A50C-D1C4D577E9FB}" type="presOf" srcId="{6550FD84-71C8-42CC-98AB-D13B96CC3B2B}" destId="{0CBEE028-BB21-45C4-A174-3FEB36FE1A7F}" srcOrd="0" destOrd="0" presId="urn:microsoft.com/office/officeart/2005/8/layout/list1"/>
    <dgm:cxn modelId="{1ABA30F8-6EED-47C5-99BC-282E96FE2925}" type="presOf" srcId="{F8213704-A378-4503-9E10-8FFD1D7B21FA}" destId="{8E5BE7CD-DB44-4EDA-8CFE-BED878330F05}" srcOrd="1" destOrd="0" presId="urn:microsoft.com/office/officeart/2005/8/layout/list1"/>
    <dgm:cxn modelId="{02664097-0507-438B-B8FE-5075AB2FF743}" type="presParOf" srcId="{81286FC3-404A-49E3-ABA8-3756A892C384}" destId="{EED9D362-8AD5-4B37-BB33-6FB5B77BD118}" srcOrd="0" destOrd="0" presId="urn:microsoft.com/office/officeart/2005/8/layout/list1"/>
    <dgm:cxn modelId="{7FD416F6-C9BC-479F-9B51-34CDCB4F1792}" type="presParOf" srcId="{EED9D362-8AD5-4B37-BB33-6FB5B77BD118}" destId="{48F40F50-26DE-4214-B8BE-95E5918DBDBA}" srcOrd="0" destOrd="0" presId="urn:microsoft.com/office/officeart/2005/8/layout/list1"/>
    <dgm:cxn modelId="{FBCC5958-1A34-4040-AA3E-C0E8DE6EC342}" type="presParOf" srcId="{EED9D362-8AD5-4B37-BB33-6FB5B77BD118}" destId="{FD2B0668-7B51-4673-B7F9-24386A9B7757}" srcOrd="1" destOrd="0" presId="urn:microsoft.com/office/officeart/2005/8/layout/list1"/>
    <dgm:cxn modelId="{403BC3ED-049A-4257-A51C-4352AF1B8DF2}" type="presParOf" srcId="{81286FC3-404A-49E3-ABA8-3756A892C384}" destId="{7CDD857D-A7F0-4CCF-B065-A94B460F3E6C}" srcOrd="1" destOrd="0" presId="urn:microsoft.com/office/officeart/2005/8/layout/list1"/>
    <dgm:cxn modelId="{F4963E07-4FE0-4B2B-BC24-E795B2F6D024}" type="presParOf" srcId="{81286FC3-404A-49E3-ABA8-3756A892C384}" destId="{48672B13-CAD5-4450-B70F-139416E8DF9E}" srcOrd="2" destOrd="0" presId="urn:microsoft.com/office/officeart/2005/8/layout/list1"/>
    <dgm:cxn modelId="{570B9D62-5DE0-42AE-BF21-ADF2DC070DDA}" type="presParOf" srcId="{81286FC3-404A-49E3-ABA8-3756A892C384}" destId="{E5A5482D-2AF9-4A01-B152-69057B6C7C3A}" srcOrd="3" destOrd="0" presId="urn:microsoft.com/office/officeart/2005/8/layout/list1"/>
    <dgm:cxn modelId="{0A031982-77A6-4490-BCE6-9131E75BF023}" type="presParOf" srcId="{81286FC3-404A-49E3-ABA8-3756A892C384}" destId="{81B1ABCA-5902-45D5-B363-7D8E09978476}" srcOrd="4" destOrd="0" presId="urn:microsoft.com/office/officeart/2005/8/layout/list1"/>
    <dgm:cxn modelId="{66BF9DCB-9502-4AC2-829C-102EED97955C}" type="presParOf" srcId="{81B1ABCA-5902-45D5-B363-7D8E09978476}" destId="{79A1CF63-3146-4A33-B231-5F6A64C1547A}" srcOrd="0" destOrd="0" presId="urn:microsoft.com/office/officeart/2005/8/layout/list1"/>
    <dgm:cxn modelId="{EA761938-BE7A-4114-A9A0-1CF721786C91}" type="presParOf" srcId="{81B1ABCA-5902-45D5-B363-7D8E09978476}" destId="{8E5BE7CD-DB44-4EDA-8CFE-BED878330F05}" srcOrd="1" destOrd="0" presId="urn:microsoft.com/office/officeart/2005/8/layout/list1"/>
    <dgm:cxn modelId="{5696BBFA-F75E-4716-BFD5-F7072BB1C8C1}" type="presParOf" srcId="{81286FC3-404A-49E3-ABA8-3756A892C384}" destId="{2F0B46E8-5863-42DE-87DF-D8639CC2A3C6}" srcOrd="5" destOrd="0" presId="urn:microsoft.com/office/officeart/2005/8/layout/list1"/>
    <dgm:cxn modelId="{44B3EBD8-D97A-42D8-8237-C093B56CF37E}" type="presParOf" srcId="{81286FC3-404A-49E3-ABA8-3756A892C384}" destId="{75A242C3-5E9E-44C1-B987-BD8143272D60}" srcOrd="6" destOrd="0" presId="urn:microsoft.com/office/officeart/2005/8/layout/list1"/>
    <dgm:cxn modelId="{6AB3AE7B-559E-4B40-B3FE-0C19F887A040}" type="presParOf" srcId="{81286FC3-404A-49E3-ABA8-3756A892C384}" destId="{5068269A-7A56-4B45-816B-554CC2E14CBC}" srcOrd="7" destOrd="0" presId="urn:microsoft.com/office/officeart/2005/8/layout/list1"/>
    <dgm:cxn modelId="{5293B4BA-293C-4916-82B1-A264F39CD84A}" type="presParOf" srcId="{81286FC3-404A-49E3-ABA8-3756A892C384}" destId="{5EB699D7-D335-4CEF-B4FE-E5598EAF243D}" srcOrd="8" destOrd="0" presId="urn:microsoft.com/office/officeart/2005/8/layout/list1"/>
    <dgm:cxn modelId="{36E0D8E5-A74F-4B49-B58F-4D3EC9047C49}" type="presParOf" srcId="{5EB699D7-D335-4CEF-B4FE-E5598EAF243D}" destId="{67AC7B7F-8976-48B3-BFB5-74795BECD0C2}" srcOrd="0" destOrd="0" presId="urn:microsoft.com/office/officeart/2005/8/layout/list1"/>
    <dgm:cxn modelId="{B7A6F851-CFD8-4A2A-B54C-6E6CB1A8E9EA}" type="presParOf" srcId="{5EB699D7-D335-4CEF-B4FE-E5598EAF243D}" destId="{DE9B6C1E-EE0D-4B6B-BB4A-402B30D017CE}" srcOrd="1" destOrd="0" presId="urn:microsoft.com/office/officeart/2005/8/layout/list1"/>
    <dgm:cxn modelId="{DCFA881F-9A2F-4B9B-8AC0-00EF7398CDF9}" type="presParOf" srcId="{81286FC3-404A-49E3-ABA8-3756A892C384}" destId="{D64D4776-AB2A-4288-91D3-514ABD8B1D58}" srcOrd="9" destOrd="0" presId="urn:microsoft.com/office/officeart/2005/8/layout/list1"/>
    <dgm:cxn modelId="{D2BC035E-FC2F-48C7-A4E5-6CB8A43DCB63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57681CD2-75E4-4DE0-A4DF-D12E51B629DA}">
      <dgm:prSet/>
      <dgm:spPr/>
      <dgm:t>
        <a:bodyPr/>
        <a:lstStyle/>
        <a:p>
          <a:r>
            <a:rPr lang="en-US" dirty="0"/>
            <a:t>Supports in-place and append modes </a:t>
          </a:r>
        </a:p>
      </dgm:t>
    </dgm:pt>
    <dgm:pt modelId="{FB3B2EB9-E4D5-4912-AE07-62BBECC80573}" type="parTrans" cxnId="{51A9D4C4-63C1-416D-BA04-C8B68D746526}">
      <dgm:prSet/>
      <dgm:spPr/>
      <dgm:t>
        <a:bodyPr/>
        <a:lstStyle/>
        <a:p>
          <a:endParaRPr lang="en-US"/>
        </a:p>
      </dgm:t>
    </dgm:pt>
    <dgm:pt modelId="{1F166D85-C79C-40A8-AD35-A4E0202B8131}" type="sibTrans" cxnId="{51A9D4C4-63C1-416D-BA04-C8B68D746526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4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9B1138BE-3092-4FC4-B92C-C40F0F5E12D5}" type="presOf" srcId="{57681CD2-75E4-4DE0-A4DF-D12E51B629DA}" destId="{B244E81D-1275-40AB-A643-E0419FE4CDF0}" srcOrd="0" destOrd="3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51A9D4C4-63C1-416D-BA04-C8B68D746526}" srcId="{02135463-A3B7-47E0-AD45-6F18848018D0}" destId="{57681CD2-75E4-4DE0-A4DF-D12E51B629DA}" srcOrd="3" destOrd="0" parTransId="{FB3B2EB9-E4D5-4912-AE07-62BBECC80573}" sibTransId="{1F166D85-C79C-40A8-AD35-A4E0202B8131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4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5399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Power BI integration in Model-Driven Power Apps/Dynamics 365 CE</a:t>
          </a:r>
          <a:endParaRPr lang="en-US" sz="2200" kern="1200" dirty="0"/>
        </a:p>
      </dsp:txBody>
      <dsp:txXfrm>
        <a:off x="25759" y="79757"/>
        <a:ext cx="10464082" cy="476152"/>
      </dsp:txXfrm>
    </dsp:sp>
    <dsp:sp modelId="{BD55E28B-52B8-49BB-9325-39203CD0DA76}">
      <dsp:nvSpPr>
        <dsp:cNvPr id="0" name=""/>
        <dsp:cNvSpPr/>
      </dsp:nvSpPr>
      <dsp:spPr>
        <a:xfrm>
          <a:off x="0" y="581668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Supported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>
              <a:solidFill>
                <a:schemeClr val="bg1"/>
              </a:solidFill>
            </a:rPr>
            <a:t>Focus on system dashboards &amp; main forms integration</a:t>
          </a:r>
        </a:p>
      </dsp:txBody>
      <dsp:txXfrm>
        <a:off x="0" y="581668"/>
        <a:ext cx="10515600" cy="592020"/>
      </dsp:txXfrm>
    </dsp:sp>
    <dsp:sp modelId="{5F9D46CD-F1D5-435E-ABFD-B195D113BB34}">
      <dsp:nvSpPr>
        <dsp:cNvPr id="0" name=""/>
        <dsp:cNvSpPr/>
      </dsp:nvSpPr>
      <dsp:spPr>
        <a:xfrm>
          <a:off x="0" y="117368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Reporting options on Dataverse data</a:t>
          </a:r>
          <a:endParaRPr lang="en-US" sz="2200" kern="1200" dirty="0"/>
        </a:p>
      </dsp:txBody>
      <dsp:txXfrm>
        <a:off x="25759" y="1199447"/>
        <a:ext cx="10464082" cy="476152"/>
      </dsp:txXfrm>
    </dsp:sp>
    <dsp:sp modelId="{4AE36618-AD09-48D6-B3AC-7FDDBBCCD97F}">
      <dsp:nvSpPr>
        <dsp:cNvPr id="0" name=""/>
        <dsp:cNvSpPr/>
      </dsp:nvSpPr>
      <dsp:spPr>
        <a:xfrm>
          <a:off x="0" y="1701358"/>
          <a:ext cx="10515600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Quick Report Preview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Custom Reporting</a:t>
          </a:r>
        </a:p>
      </dsp:txBody>
      <dsp:txXfrm>
        <a:off x="0" y="1701358"/>
        <a:ext cx="10515600" cy="546480"/>
      </dsp:txXfrm>
    </dsp:sp>
    <dsp:sp modelId="{DBEF0B6F-3E02-48EA-ACFB-FC1B95FF317A}">
      <dsp:nvSpPr>
        <dsp:cNvPr id="0" name=""/>
        <dsp:cNvSpPr/>
      </dsp:nvSpPr>
      <dsp:spPr>
        <a:xfrm>
          <a:off x="0" y="224783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Connecting Power BI to Dataverse</a:t>
          </a:r>
          <a:endParaRPr lang="en-US" sz="2200" kern="1200"/>
        </a:p>
      </dsp:txBody>
      <dsp:txXfrm>
        <a:off x="25759" y="2273597"/>
        <a:ext cx="10464082" cy="476152"/>
      </dsp:txXfrm>
    </dsp:sp>
    <dsp:sp modelId="{FFBC07C7-CE82-4170-A8A6-97D20F61AFCC}">
      <dsp:nvSpPr>
        <dsp:cNvPr id="0" name=""/>
        <dsp:cNvSpPr/>
      </dsp:nvSpPr>
      <dsp:spPr>
        <a:xfrm>
          <a:off x="0" y="2775508"/>
          <a:ext cx="10515600" cy="819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0320" rIns="113792" bIns="2032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DirectQuery for real-time + security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Using SQL queries for advanced scenarios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Best practices for DirectQuery</a:t>
          </a:r>
        </a:p>
      </dsp:txBody>
      <dsp:txXfrm>
        <a:off x="0" y="2775508"/>
        <a:ext cx="10515600" cy="819720"/>
      </dsp:txXfrm>
    </dsp:sp>
    <dsp:sp modelId="{D6FBD6E0-F8B0-4646-ABB9-8DB5A5BF33B1}">
      <dsp:nvSpPr>
        <dsp:cNvPr id="0" name=""/>
        <dsp:cNvSpPr/>
      </dsp:nvSpPr>
      <dsp:spPr>
        <a:xfrm>
          <a:off x="0" y="3595228"/>
          <a:ext cx="10515600" cy="52767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Resources</a:t>
          </a:r>
          <a:endParaRPr lang="en-US" sz="2200" kern="1200"/>
        </a:p>
      </dsp:txBody>
      <dsp:txXfrm>
        <a:off x="25759" y="3620987"/>
        <a:ext cx="10464082" cy="476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29319"/>
          <a:ext cx="1051560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Individual user’s own data (security model applies)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Best for targeted datasets</a:t>
          </a:r>
        </a:p>
      </dsp:txBody>
      <dsp:txXfrm>
        <a:off x="0" y="329319"/>
        <a:ext cx="10515600" cy="1165500"/>
      </dsp:txXfrm>
    </dsp:sp>
    <dsp:sp modelId="{FD2B0668-7B51-4673-B7F9-24386A9B7757}">
      <dsp:nvSpPr>
        <dsp:cNvPr id="0" name=""/>
        <dsp:cNvSpPr/>
      </dsp:nvSpPr>
      <dsp:spPr>
        <a:xfrm>
          <a:off x="525780" y="34118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Dataverse + DirectQuery</a:t>
          </a:r>
        </a:p>
      </dsp:txBody>
      <dsp:txXfrm>
        <a:off x="554601" y="62939"/>
        <a:ext cx="7303278" cy="532758"/>
      </dsp:txXfrm>
    </dsp:sp>
    <dsp:sp modelId="{75A242C3-5E9E-44C1-B987-BD8143272D60}">
      <dsp:nvSpPr>
        <dsp:cNvPr id="0" name=""/>
        <dsp:cNvSpPr/>
      </dsp:nvSpPr>
      <dsp:spPr>
        <a:xfrm>
          <a:off x="0" y="1898019"/>
          <a:ext cx="10515600" cy="1165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Scheduled refreshes of medium-sized datasets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Faster rendering of reports</a:t>
          </a:r>
        </a:p>
      </dsp:txBody>
      <dsp:txXfrm>
        <a:off x="0" y="1898019"/>
        <a:ext cx="10515600" cy="1165500"/>
      </dsp:txXfrm>
    </dsp:sp>
    <dsp:sp modelId="{8E5BE7CD-DB44-4EDA-8CFE-BED878330F05}">
      <dsp:nvSpPr>
        <dsp:cNvPr id="0" name=""/>
        <dsp:cNvSpPr/>
      </dsp:nvSpPr>
      <dsp:spPr>
        <a:xfrm>
          <a:off x="525780" y="1602819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Dataverse + Import Mode</a:t>
          </a:r>
        </a:p>
      </dsp:txBody>
      <dsp:txXfrm>
        <a:off x="554601" y="1631640"/>
        <a:ext cx="7303278" cy="532758"/>
      </dsp:txXfrm>
    </dsp:sp>
    <dsp:sp modelId="{0CBEE028-BB21-45C4-A174-3FEB36FE1A7F}">
      <dsp:nvSpPr>
        <dsp:cNvPr id="0" name=""/>
        <dsp:cNvSpPr/>
      </dsp:nvSpPr>
      <dsp:spPr>
        <a:xfrm>
          <a:off x="0" y="3466719"/>
          <a:ext cx="10515600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16560" rIns="81612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Enterprise-Scale data source for reporting	</a:t>
          </a:r>
        </a:p>
      </dsp:txBody>
      <dsp:txXfrm>
        <a:off x="0" y="3466719"/>
        <a:ext cx="10515600" cy="850500"/>
      </dsp:txXfrm>
    </dsp:sp>
    <dsp:sp modelId="{DE9B6C1E-EE0D-4B6B-BB4A-402B30D017CE}">
      <dsp:nvSpPr>
        <dsp:cNvPr id="0" name=""/>
        <dsp:cNvSpPr/>
      </dsp:nvSpPr>
      <dsp:spPr>
        <a:xfrm>
          <a:off x="525780" y="3171519"/>
          <a:ext cx="7360920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Azure Synapse Link for Dataverse</a:t>
          </a:r>
        </a:p>
      </dsp:txBody>
      <dsp:txXfrm>
        <a:off x="554601" y="3200340"/>
        <a:ext cx="7303278" cy="5327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61866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Supports in-place and append modes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909066"/>
        <a:ext cx="4913783" cy="3080404"/>
      </dsp:txXfrm>
    </dsp:sp>
    <dsp:sp modelId="{11577781-B0B0-4371-AF49-F31EBCF78131}">
      <dsp:nvSpPr>
        <dsp:cNvPr id="0" name=""/>
        <dsp:cNvSpPr/>
      </dsp:nvSpPr>
      <dsp:spPr>
        <a:xfrm>
          <a:off x="5601764" y="361866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61866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909066"/>
          <a:ext cx="4913783" cy="308040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909066"/>
        <a:ext cx="4913783" cy="308040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2/9/2022 9:33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2/9/2022 9:32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2/9/2022 9:32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2/9/2022 9:32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2/9/2022 9:32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2/9/2022 9:32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2/9/2022 9:32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/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251" t="33298" r="8207" b="32992"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2/9/2022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6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2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30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5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9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99D9CA7-B240-4F44-9FF8-F4F26DA4E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60876" y="1473308"/>
            <a:ext cx="900000" cy="900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7CDF95B-7E1F-4F00-9D64-C02B56C28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1350" y="1473308"/>
            <a:ext cx="900000" cy="90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7BBCE51-D270-43FF-82B1-EF64DD94CA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03725" y="1473308"/>
            <a:ext cx="900000" cy="900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B787D9E-4688-41B5-8B40-ED75E06960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96238" y="1553244"/>
            <a:ext cx="900000" cy="900000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00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2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065888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0445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/>
      <p:bldP spid="16" grpId="0"/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2319176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45" t="24125" r="29052" b="13752"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1"/>
            <a:ext cx="2812111" cy="441435"/>
          </a:xfrm>
          <a:custGeom>
            <a:avLst/>
            <a:gdLst>
              <a:gd name="connsiteX0" fmla="*/ 0 w 2812111"/>
              <a:gd name="connsiteY0" fmla="*/ 0 h 441435"/>
              <a:gd name="connsiteX1" fmla="*/ 534301 w 2812111"/>
              <a:gd name="connsiteY1" fmla="*/ 0 h 441435"/>
              <a:gd name="connsiteX2" fmla="*/ 1096723 w 2812111"/>
              <a:gd name="connsiteY2" fmla="*/ 0 h 441435"/>
              <a:gd name="connsiteX3" fmla="*/ 1687267 w 2812111"/>
              <a:gd name="connsiteY3" fmla="*/ 0 h 441435"/>
              <a:gd name="connsiteX4" fmla="*/ 2277810 w 2812111"/>
              <a:gd name="connsiteY4" fmla="*/ 0 h 441435"/>
              <a:gd name="connsiteX5" fmla="*/ 2812111 w 2812111"/>
              <a:gd name="connsiteY5" fmla="*/ 0 h 441435"/>
              <a:gd name="connsiteX6" fmla="*/ 2812111 w 2812111"/>
              <a:gd name="connsiteY6" fmla="*/ 441435 h 441435"/>
              <a:gd name="connsiteX7" fmla="*/ 2193447 w 2812111"/>
              <a:gd name="connsiteY7" fmla="*/ 441435 h 441435"/>
              <a:gd name="connsiteX8" fmla="*/ 1574782 w 2812111"/>
              <a:gd name="connsiteY8" fmla="*/ 441435 h 441435"/>
              <a:gd name="connsiteX9" fmla="*/ 1012360 w 2812111"/>
              <a:gd name="connsiteY9" fmla="*/ 441435 h 441435"/>
              <a:gd name="connsiteX10" fmla="*/ 0 w 2812111"/>
              <a:gd name="connsiteY10" fmla="*/ 441435 h 441435"/>
              <a:gd name="connsiteX11" fmla="*/ 0 w 2812111"/>
              <a:gd name="connsiteY11" fmla="*/ 0 h 44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12111" h="441435" fill="none" extrusionOk="0">
                <a:moveTo>
                  <a:pt x="0" y="0"/>
                </a:moveTo>
                <a:cubicBezTo>
                  <a:pt x="175645" y="-172"/>
                  <a:pt x="277639" y="2499"/>
                  <a:pt x="534301" y="0"/>
                </a:cubicBezTo>
                <a:cubicBezTo>
                  <a:pt x="790963" y="-2499"/>
                  <a:pt x="923399" y="57885"/>
                  <a:pt x="1096723" y="0"/>
                </a:cubicBezTo>
                <a:cubicBezTo>
                  <a:pt x="1270047" y="-57885"/>
                  <a:pt x="1491861" y="36924"/>
                  <a:pt x="1687267" y="0"/>
                </a:cubicBezTo>
                <a:cubicBezTo>
                  <a:pt x="1882673" y="-36924"/>
                  <a:pt x="2062756" y="49648"/>
                  <a:pt x="2277810" y="0"/>
                </a:cubicBezTo>
                <a:cubicBezTo>
                  <a:pt x="2492864" y="-49648"/>
                  <a:pt x="2676778" y="62623"/>
                  <a:pt x="2812111" y="0"/>
                </a:cubicBezTo>
                <a:cubicBezTo>
                  <a:pt x="2860092" y="106415"/>
                  <a:pt x="2781658" y="348978"/>
                  <a:pt x="2812111" y="441435"/>
                </a:cubicBezTo>
                <a:cubicBezTo>
                  <a:pt x="2656078" y="511179"/>
                  <a:pt x="2430344" y="425068"/>
                  <a:pt x="2193447" y="441435"/>
                </a:cubicBezTo>
                <a:cubicBezTo>
                  <a:pt x="1956550" y="457802"/>
                  <a:pt x="1794198" y="394363"/>
                  <a:pt x="1574782" y="441435"/>
                </a:cubicBezTo>
                <a:cubicBezTo>
                  <a:pt x="1355366" y="488507"/>
                  <a:pt x="1161375" y="430559"/>
                  <a:pt x="1012360" y="441435"/>
                </a:cubicBezTo>
                <a:cubicBezTo>
                  <a:pt x="863345" y="452311"/>
                  <a:pt x="275007" y="394440"/>
                  <a:pt x="0" y="441435"/>
                </a:cubicBezTo>
                <a:cubicBezTo>
                  <a:pt x="-49829" y="282579"/>
                  <a:pt x="37577" y="128469"/>
                  <a:pt x="0" y="0"/>
                </a:cubicBezTo>
                <a:close/>
              </a:path>
              <a:path w="2812111" h="441435" stroke="0" extrusionOk="0">
                <a:moveTo>
                  <a:pt x="0" y="0"/>
                </a:moveTo>
                <a:cubicBezTo>
                  <a:pt x="148026" y="-33237"/>
                  <a:pt x="312198" y="27612"/>
                  <a:pt x="534301" y="0"/>
                </a:cubicBezTo>
                <a:cubicBezTo>
                  <a:pt x="756404" y="-27612"/>
                  <a:pt x="818327" y="20877"/>
                  <a:pt x="1012360" y="0"/>
                </a:cubicBezTo>
                <a:cubicBezTo>
                  <a:pt x="1206393" y="-20877"/>
                  <a:pt x="1392243" y="54094"/>
                  <a:pt x="1631024" y="0"/>
                </a:cubicBezTo>
                <a:cubicBezTo>
                  <a:pt x="1869805" y="-54094"/>
                  <a:pt x="2012293" y="46537"/>
                  <a:pt x="2165325" y="0"/>
                </a:cubicBezTo>
                <a:cubicBezTo>
                  <a:pt x="2318357" y="-46537"/>
                  <a:pt x="2650560" y="76037"/>
                  <a:pt x="2812111" y="0"/>
                </a:cubicBezTo>
                <a:cubicBezTo>
                  <a:pt x="2818525" y="140875"/>
                  <a:pt x="2788722" y="310199"/>
                  <a:pt x="2812111" y="441435"/>
                </a:cubicBezTo>
                <a:cubicBezTo>
                  <a:pt x="2622313" y="470274"/>
                  <a:pt x="2372741" y="424671"/>
                  <a:pt x="2249689" y="441435"/>
                </a:cubicBezTo>
                <a:cubicBezTo>
                  <a:pt x="2126637" y="458199"/>
                  <a:pt x="1760361" y="406793"/>
                  <a:pt x="1631024" y="441435"/>
                </a:cubicBezTo>
                <a:cubicBezTo>
                  <a:pt x="1501687" y="476077"/>
                  <a:pt x="1296111" y="396514"/>
                  <a:pt x="1152966" y="441435"/>
                </a:cubicBezTo>
                <a:cubicBezTo>
                  <a:pt x="1009821" y="486356"/>
                  <a:pt x="810502" y="388478"/>
                  <a:pt x="590543" y="441435"/>
                </a:cubicBezTo>
                <a:cubicBezTo>
                  <a:pt x="370584" y="494392"/>
                  <a:pt x="172683" y="439078"/>
                  <a:pt x="0" y="441435"/>
                </a:cubicBezTo>
                <a:cubicBezTo>
                  <a:pt x="-44699" y="309120"/>
                  <a:pt x="4546" y="15301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2339</Words>
  <Application>Microsoft Office PowerPoint</Application>
  <PresentationFormat>Widescreen</PresentationFormat>
  <Paragraphs>368</Paragraphs>
  <Slides>37</Slides>
  <Notes>9</Notes>
  <HiddenSlides>1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Consolas</vt:lpstr>
      <vt:lpstr>Lucida Console</vt:lpstr>
      <vt:lpstr>Segoe UI</vt:lpstr>
      <vt:lpstr>Wingdings</vt:lpstr>
      <vt:lpstr>Office Theme</vt:lpstr>
      <vt:lpstr>Dynamics 365/Power Apps  + Power BI</vt:lpstr>
      <vt:lpstr>As a Dynamics/Power Apps/Dataverse Expert: Why should I care about this?</vt:lpstr>
      <vt:lpstr>Agenda</vt:lpstr>
      <vt:lpstr>Power BI integration in  Power Apps &amp; Dynamics 365</vt:lpstr>
      <vt:lpstr>Power BI in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PowerPoint Presentation</vt:lpstr>
      <vt:lpstr>PowerPoint Presentation</vt:lpstr>
      <vt:lpstr>Reporting options on Dataverse data</vt:lpstr>
      <vt:lpstr>Reporting options on Dataverse data</vt:lpstr>
      <vt:lpstr>Dataverse connector in Power Query</vt:lpstr>
      <vt:lpstr>Azure Synapse Link for Dataverse </vt:lpstr>
      <vt:lpstr>Q: Which connection is ‘right’ for my use case?  A: It depends.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https://github.com/mscottsewell/PowerBI-Dataverse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2021-11-18T22:14:50Z</dcterms:created>
  <dcterms:modified xsi:type="dcterms:W3CDTF">2022-02-09T16:03:42Z</dcterms:modified>
  <cp:category/>
</cp:coreProperties>
</file>